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8" r:id="rId2"/>
    <p:sldId id="463" r:id="rId3"/>
    <p:sldId id="432" r:id="rId4"/>
    <p:sldId id="433" r:id="rId5"/>
    <p:sldId id="458" r:id="rId6"/>
    <p:sldId id="434" r:id="rId7"/>
    <p:sldId id="460" r:id="rId8"/>
    <p:sldId id="461" r:id="rId9"/>
    <p:sldId id="462" r:id="rId10"/>
    <p:sldId id="464" r:id="rId11"/>
    <p:sldId id="465" r:id="rId12"/>
    <p:sldId id="466" r:id="rId13"/>
    <p:sldId id="385" r:id="rId14"/>
  </p:sldIdLst>
  <p:sldSz cx="9144000" cy="5143500" type="screen16x9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17145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34290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51435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685800" algn="ctr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85725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102870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120015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1371600" algn="l" defTabSz="17145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88DA"/>
    <a:srgbClr val="960000"/>
    <a:srgbClr val="4496FA"/>
    <a:srgbClr val="2E2E2E"/>
    <a:srgbClr val="79848F"/>
    <a:srgbClr val="84BAFC"/>
    <a:srgbClr val="2276BF"/>
    <a:srgbClr val="D2D2D2"/>
    <a:srgbClr val="C8C8C8"/>
    <a:srgbClr val="AAA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07"/>
    <p:restoredTop sz="81327" autoAdjust="0"/>
  </p:normalViewPr>
  <p:slideViewPr>
    <p:cSldViewPr>
      <p:cViewPr varScale="1">
        <p:scale>
          <a:sx n="98" d="100"/>
          <a:sy n="98" d="100"/>
        </p:scale>
        <p:origin x="-546" y="-10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0" d="100"/>
          <a:sy n="120" d="100"/>
        </p:scale>
        <p:origin x="389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11649D-7942-6D44-A605-D8AD3FFC4148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7A84F7-ED2F-6A49-BFA4-C158FEEE1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2620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5A59D-70F8-D247-82DD-BA5A6D366B3E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A35223-E47F-1946-8A6D-4B121950AC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652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391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34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522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885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471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A35223-E47F-1946-8A6D-4B121950AC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435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799631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2832" y="2062162"/>
            <a:ext cx="3190345" cy="779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68A4A53C-267F-4597-8CDB-C332B807D3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1338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347788" y="2947987"/>
            <a:ext cx="1347788" cy="1347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AA1B513A-0324-4225-9A11-D385B54DB5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80267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smal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567543" y="2112160"/>
            <a:ext cx="5897880" cy="141518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6CB9AC1-FAE0-47EC-9D9D-9D839CB933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039021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l Imag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895269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892438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u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760158" y="627534"/>
            <a:ext cx="5620154" cy="285878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9D066BEC-D051-406D-A104-EA16B33785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0651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810000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382567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960158" y="1824039"/>
            <a:ext cx="1199886" cy="67746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E2F9C190-5752-4EBD-AFAE-CBF356EBEC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4344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up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230351" y="839449"/>
            <a:ext cx="2575906" cy="372678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3AD11A05-EC24-434B-9FE6-6185A5ECDF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66422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ple Img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44367" y="2000250"/>
            <a:ext cx="1651408" cy="16478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644367" y="661392"/>
            <a:ext cx="992386" cy="133776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1E08EB37-12A2-4073-B00B-1FA8CE8A8C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537541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k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036513" y="699543"/>
            <a:ext cx="3855420" cy="260792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9F9338D-AACD-498F-AE24-824AF4CF6F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297893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ple Mockup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88760" y="1183034"/>
            <a:ext cx="5381469" cy="129127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276538" y="1761343"/>
            <a:ext cx="2449186" cy="185128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4C2B567B-FCB9-4A13-A818-600F52BEA8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78291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a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7">
            <a:extLst>
              <a:ext uri="{FF2B5EF4-FFF2-40B4-BE49-F238E27FC236}">
                <a16:creationId xmlns:a16="http://schemas.microsoft.com/office/drawing/2014/main" xmlns="" id="{2D95BA69-F294-489A-A5E3-9EB17BCBAA5E}"/>
              </a:ext>
            </a:extLst>
          </p:cNvPr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9454930-4B41-4A0B-958B-2BF8FB9916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428654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Mocku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335312" y="571804"/>
            <a:ext cx="3357796" cy="276350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883257F-E28D-4923-AC4F-1456B03586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22431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Couple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145770" y="1014413"/>
            <a:ext cx="1961535" cy="110669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434829" y="1689350"/>
            <a:ext cx="1335198" cy="11213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8DBAF59-F1C8-4FF2-8429-22BD955F3B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860591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g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4031" y="1645694"/>
            <a:ext cx="7166543" cy="171959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DC07F127-35EF-49AA-A384-505D7F49F3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24561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859424" y="904875"/>
            <a:ext cx="1985554" cy="198073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BEAFABD3-E72E-4E2A-8DD5-854AAF97AC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444981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mall Middle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314700" y="1466850"/>
            <a:ext cx="1619250" cy="161531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F4EED913-3F85-438A-8464-B1B9E091BE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429649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462087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116364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783068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437345" y="1843352"/>
            <a:ext cx="1443633" cy="25664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29940954-1370-4340-8AC9-D339733CFB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65223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137906" y="1870051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640831" y="1870051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324100" y="3252806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822476" y="3252806"/>
            <a:ext cx="2185459" cy="12309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85EB8651-E37E-4C5D-B7A2-AC46FA5DB3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951605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167188" y="1390915"/>
            <a:ext cx="1700808" cy="30236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CC44A2F9-1A64-4884-BEC1-63A71C290C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69755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cia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184201" y="2223492"/>
            <a:ext cx="5715389" cy="13859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CACE3B71-1E6F-41D0-8FCC-5ACDC75B94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268399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w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08704" y="2048806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521276" y="2241312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051345" y="2578196"/>
            <a:ext cx="854984" cy="17775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0E7C4069-854A-426D-9877-5BC3FCDC37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48505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703380" y="4881348"/>
            <a:ext cx="3740828" cy="1942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tx1">
                    <a:alpha val="5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09859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war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3483" y="1514475"/>
            <a:ext cx="7124178" cy="173355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30C6490D-8EE5-4EC5-B557-0BDEC84E99D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67455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888878" y="1583829"/>
            <a:ext cx="2626598" cy="197577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518902" y="1583829"/>
            <a:ext cx="2626598" cy="197577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38F829F7-0387-4ED5-A13D-1C700E70B8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47643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BG &amp; Man Im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-7494" y="1839591"/>
            <a:ext cx="9151494" cy="217777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417756" y="472190"/>
            <a:ext cx="2306371" cy="35451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EA1E2D2B-AE16-4776-A9AB-ECCAB92878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971726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730066" y="2259720"/>
            <a:ext cx="3678293" cy="206878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16ACFFB-B289-4F9C-8E3A-32C7F7C467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15329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ctor Group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836279" y="2723525"/>
            <a:ext cx="2996789" cy="168770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1641502" y="4243827"/>
            <a:ext cx="1860349" cy="89088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753165" y="4146380"/>
            <a:ext cx="1376405" cy="1006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0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5131041" y="4469441"/>
            <a:ext cx="595992" cy="676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418417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35459" y="1721679"/>
            <a:ext cx="2792627" cy="267812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11D47A13-8033-4192-981D-469E56683B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19519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" y="1369732"/>
            <a:ext cx="9147585" cy="347205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89E57289-8953-4BD2-B0A6-176A7D2BEC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0878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896307" y="3413760"/>
            <a:ext cx="1218493" cy="12192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60DA55F8-FDEF-40DC-AAE4-59AFCE27EF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088421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976687" y="1682795"/>
            <a:ext cx="1201948" cy="120264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B510AE7E-D171-482E-AE18-9B53381FFD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56868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830126" y="1855515"/>
            <a:ext cx="1377633" cy="137843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E9886FE4-2330-447B-834B-AFA713EE71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6152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with a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8155" y="12206"/>
            <a:ext cx="9144000" cy="484405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936358C7-948C-4F7B-AD23-C2FBB2A9DD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31011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997007" y="2698795"/>
            <a:ext cx="1164274" cy="116494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3013367-BC3E-4B8D-B118-4A2F0A069D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73879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570813"/>
            <a:ext cx="9144000" cy="2271061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EB7CFC6B-BBBB-46A9-8312-3169CE022D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47319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11560" y="483518"/>
            <a:ext cx="5184576" cy="427199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BE818003-1D19-473B-AC2C-89E462D0185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110661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27029" y="230019"/>
            <a:ext cx="4116911" cy="492659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-14767" y="1688758"/>
            <a:ext cx="2255459" cy="168052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91E24CC6-E2CD-413A-B5D8-514CC55445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599722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723320" y="1059582"/>
            <a:ext cx="3578626" cy="37749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5D4A2BFD-CCE3-49FE-A95B-949D6DAA25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81198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-11231" y="2067694"/>
            <a:ext cx="9158817" cy="1706180"/>
          </a:xfrm>
          <a:prstGeom prst="rect">
            <a:avLst/>
          </a:prstGeom>
        </p:spPr>
        <p:txBody>
          <a:bodyPr/>
          <a:lstStyle>
            <a:lvl1pPr algn="l"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73544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772506" y="1059582"/>
            <a:ext cx="5591342" cy="377495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016829E8-D15B-43B2-AB84-FFB841EC33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33452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Mockup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73544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12160" y="627534"/>
            <a:ext cx="4104456" cy="42070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BCCB8134-952F-4993-B263-035B47A26B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8902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07456" y="872878"/>
            <a:ext cx="6098181" cy="3403847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7282674B-A6F4-4101-BDC4-CBC74A0CF2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2422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702249" y="872878"/>
            <a:ext cx="4505325" cy="338658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1BD94755-E377-45BC-B3CF-67AAFA9152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576335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23029" y="537264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3029" y="2580248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399180" y="537264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399180" y="2580248"/>
            <a:ext cx="2778838" cy="203739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175332" y="537264"/>
            <a:ext cx="2334354" cy="408416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F7CC98EF-3C59-421F-9D70-C0A81AC631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3447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7">
            <a:extLst>
              <a:ext uri="{FF2B5EF4-FFF2-40B4-BE49-F238E27FC236}">
                <a16:creationId xmlns:a16="http://schemas.microsoft.com/office/drawing/2014/main" xmlns="" id="{89FFF12E-E21A-487C-B780-AE337250E955}"/>
              </a:ext>
            </a:extLst>
          </p:cNvPr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8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82464" y="2917032"/>
            <a:ext cx="2946400" cy="165735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222258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212858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204075" y="3038475"/>
            <a:ext cx="962642" cy="96678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D1F73E45-CAC4-48D1-AFA9-E3ED611D2D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38320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0"/>
          </p:nvPr>
        </p:nvSpPr>
        <p:spPr>
          <a:xfrm rot="20733342">
            <a:off x="2741290" y="2848244"/>
            <a:ext cx="1363640" cy="136561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4"/>
          </p:nvPr>
        </p:nvSpPr>
        <p:spPr>
          <a:xfrm rot="1224953">
            <a:off x="3906038" y="1725352"/>
            <a:ext cx="1365171" cy="1360494"/>
          </a:xfrm>
          <a:custGeom>
            <a:avLst/>
            <a:gdLst>
              <a:gd name="connsiteX0" fmla="*/ 0 w 1365171"/>
              <a:gd name="connsiteY0" fmla="*/ 0 h 1359755"/>
              <a:gd name="connsiteX1" fmla="*/ 1365171 w 1365171"/>
              <a:gd name="connsiteY1" fmla="*/ 0 h 1359755"/>
              <a:gd name="connsiteX2" fmla="*/ 1365171 w 1365171"/>
              <a:gd name="connsiteY2" fmla="*/ 1359755 h 1359755"/>
              <a:gd name="connsiteX3" fmla="*/ 0 w 1365171"/>
              <a:gd name="connsiteY3" fmla="*/ 1359755 h 1359755"/>
              <a:gd name="connsiteX4" fmla="*/ 0 w 1365171"/>
              <a:gd name="connsiteY4" fmla="*/ 0 h 1359755"/>
              <a:gd name="connsiteX0" fmla="*/ 0 w 1365171"/>
              <a:gd name="connsiteY0" fmla="*/ 0 h 1370217"/>
              <a:gd name="connsiteX1" fmla="*/ 1365171 w 1365171"/>
              <a:gd name="connsiteY1" fmla="*/ 0 h 1370217"/>
              <a:gd name="connsiteX2" fmla="*/ 1365171 w 1365171"/>
              <a:gd name="connsiteY2" fmla="*/ 1359755 h 1370217"/>
              <a:gd name="connsiteX3" fmla="*/ 528825 w 1365171"/>
              <a:gd name="connsiteY3" fmla="*/ 1370139 h 1370217"/>
              <a:gd name="connsiteX4" fmla="*/ 0 w 1365171"/>
              <a:gd name="connsiteY4" fmla="*/ 1359755 h 1370217"/>
              <a:gd name="connsiteX5" fmla="*/ 0 w 1365171"/>
              <a:gd name="connsiteY5" fmla="*/ 0 h 1370217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0 w 1365171"/>
              <a:gd name="connsiteY4" fmla="*/ 1359755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0 w 1365171"/>
              <a:gd name="connsiteY4" fmla="*/ 1359755 h 1365223"/>
              <a:gd name="connsiteX5" fmla="*/ 0 w 1365171"/>
              <a:gd name="connsiteY5" fmla="*/ 0 h 1365223"/>
              <a:gd name="connsiteX0" fmla="*/ 5469 w 1370640"/>
              <a:gd name="connsiteY0" fmla="*/ 0 h 1365223"/>
              <a:gd name="connsiteX1" fmla="*/ 1370640 w 1370640"/>
              <a:gd name="connsiteY1" fmla="*/ 0 h 1365223"/>
              <a:gd name="connsiteX2" fmla="*/ 1370640 w 1370640"/>
              <a:gd name="connsiteY2" fmla="*/ 1359755 h 1365223"/>
              <a:gd name="connsiteX3" fmla="*/ 513457 w 1370640"/>
              <a:gd name="connsiteY3" fmla="*/ 1365223 h 1365223"/>
              <a:gd name="connsiteX4" fmla="*/ 0 w 1370640"/>
              <a:gd name="connsiteY4" fmla="*/ 1038673 h 1365223"/>
              <a:gd name="connsiteX5" fmla="*/ 5469 w 1370640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745 w 1365171"/>
              <a:gd name="connsiteY4" fmla="*/ 1055367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745 w 1365171"/>
              <a:gd name="connsiteY4" fmla="*/ 1055367 h 1365223"/>
              <a:gd name="connsiteX5" fmla="*/ 0 w 1365171"/>
              <a:gd name="connsiteY5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33067 w 1365171"/>
              <a:gd name="connsiteY4" fmla="*/ 967039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33067 w 1365171"/>
              <a:gd name="connsiteY4" fmla="*/ 967039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745 w 1365171"/>
              <a:gd name="connsiteY5" fmla="*/ 1055367 h 1365223"/>
              <a:gd name="connsiteX6" fmla="*/ 0 w 1365171"/>
              <a:gd name="connsiteY6" fmla="*/ 0 h 1365223"/>
              <a:gd name="connsiteX0" fmla="*/ 0 w 1365171"/>
              <a:gd name="connsiteY0" fmla="*/ 0 h 1365223"/>
              <a:gd name="connsiteX1" fmla="*/ 1365171 w 1365171"/>
              <a:gd name="connsiteY1" fmla="*/ 0 h 1365223"/>
              <a:gd name="connsiteX2" fmla="*/ 1365171 w 1365171"/>
              <a:gd name="connsiteY2" fmla="*/ 1359755 h 1365223"/>
              <a:gd name="connsiteX3" fmla="*/ 507988 w 1365171"/>
              <a:gd name="connsiteY3" fmla="*/ 1365223 h 1365223"/>
              <a:gd name="connsiteX4" fmla="*/ 203356 w 1365171"/>
              <a:gd name="connsiteY4" fmla="*/ 936676 h 1365223"/>
              <a:gd name="connsiteX5" fmla="*/ 274 w 1365171"/>
              <a:gd name="connsiteY5" fmla="*/ 1041736 h 1365223"/>
              <a:gd name="connsiteX6" fmla="*/ 0 w 1365171"/>
              <a:gd name="connsiteY6" fmla="*/ 0 h 1365223"/>
              <a:gd name="connsiteX0" fmla="*/ 0 w 1365171"/>
              <a:gd name="connsiteY0" fmla="*/ 0 h 1362775"/>
              <a:gd name="connsiteX1" fmla="*/ 1365171 w 1365171"/>
              <a:gd name="connsiteY1" fmla="*/ 0 h 1362775"/>
              <a:gd name="connsiteX2" fmla="*/ 1365171 w 1365171"/>
              <a:gd name="connsiteY2" fmla="*/ 1359755 h 1362775"/>
              <a:gd name="connsiteX3" fmla="*/ 539293 w 1365171"/>
              <a:gd name="connsiteY3" fmla="*/ 1362775 h 1362775"/>
              <a:gd name="connsiteX4" fmla="*/ 203356 w 1365171"/>
              <a:gd name="connsiteY4" fmla="*/ 936676 h 1362775"/>
              <a:gd name="connsiteX5" fmla="*/ 274 w 1365171"/>
              <a:gd name="connsiteY5" fmla="*/ 1041736 h 1362775"/>
              <a:gd name="connsiteX6" fmla="*/ 0 w 1365171"/>
              <a:gd name="connsiteY6" fmla="*/ 0 h 1362775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203356 w 1365171"/>
              <a:gd name="connsiteY4" fmla="*/ 936676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203356 w 1365171"/>
              <a:gd name="connsiteY4" fmla="*/ 936676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  <a:gd name="connsiteX0" fmla="*/ 0 w 1365171"/>
              <a:gd name="connsiteY0" fmla="*/ 0 h 1360494"/>
              <a:gd name="connsiteX1" fmla="*/ 1365171 w 1365171"/>
              <a:gd name="connsiteY1" fmla="*/ 0 h 1360494"/>
              <a:gd name="connsiteX2" fmla="*/ 1365171 w 1365171"/>
              <a:gd name="connsiteY2" fmla="*/ 1359755 h 1360494"/>
              <a:gd name="connsiteX3" fmla="*/ 518117 w 1365171"/>
              <a:gd name="connsiteY3" fmla="*/ 1360494 h 1360494"/>
              <a:gd name="connsiteX4" fmla="*/ 192628 w 1365171"/>
              <a:gd name="connsiteY4" fmla="*/ 916955 h 1360494"/>
              <a:gd name="connsiteX5" fmla="*/ 274 w 1365171"/>
              <a:gd name="connsiteY5" fmla="*/ 1041736 h 1360494"/>
              <a:gd name="connsiteX6" fmla="*/ 0 w 1365171"/>
              <a:gd name="connsiteY6" fmla="*/ 0 h 1360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171" h="1360494">
                <a:moveTo>
                  <a:pt x="0" y="0"/>
                </a:moveTo>
                <a:lnTo>
                  <a:pt x="1365171" y="0"/>
                </a:lnTo>
                <a:lnTo>
                  <a:pt x="1365171" y="1359755"/>
                </a:lnTo>
                <a:lnTo>
                  <a:pt x="518117" y="1360494"/>
                </a:lnTo>
                <a:cubicBezTo>
                  <a:pt x="301821" y="1058384"/>
                  <a:pt x="252916" y="977626"/>
                  <a:pt x="192628" y="916955"/>
                </a:cubicBezTo>
                <a:cubicBezTo>
                  <a:pt x="165319" y="918093"/>
                  <a:pt x="93864" y="967877"/>
                  <a:pt x="274" y="1041736"/>
                </a:cubicBezTo>
                <a:cubicBezTo>
                  <a:pt x="26" y="689947"/>
                  <a:pt x="248" y="351789"/>
                  <a:pt x="0" y="0"/>
                </a:cubicBez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15"/>
          </p:nvPr>
        </p:nvSpPr>
        <p:spPr>
          <a:xfrm rot="20952885">
            <a:off x="2395018" y="943429"/>
            <a:ext cx="1363511" cy="1366206"/>
          </a:xfrm>
          <a:custGeom>
            <a:avLst/>
            <a:gdLst>
              <a:gd name="connsiteX0" fmla="*/ 0 w 1358514"/>
              <a:gd name="connsiteY0" fmla="*/ 0 h 1363740"/>
              <a:gd name="connsiteX1" fmla="*/ 1358514 w 1358514"/>
              <a:gd name="connsiteY1" fmla="*/ 0 h 1363740"/>
              <a:gd name="connsiteX2" fmla="*/ 1358514 w 1358514"/>
              <a:gd name="connsiteY2" fmla="*/ 1363740 h 1363740"/>
              <a:gd name="connsiteX3" fmla="*/ 0 w 1358514"/>
              <a:gd name="connsiteY3" fmla="*/ 1363740 h 1363740"/>
              <a:gd name="connsiteX4" fmla="*/ 0 w 1358514"/>
              <a:gd name="connsiteY4" fmla="*/ 0 h 1363740"/>
              <a:gd name="connsiteX0" fmla="*/ 0 w 1358514"/>
              <a:gd name="connsiteY0" fmla="*/ 0 h 1363740"/>
              <a:gd name="connsiteX1" fmla="*/ 1358514 w 1358514"/>
              <a:gd name="connsiteY1" fmla="*/ 0 h 1363740"/>
              <a:gd name="connsiteX2" fmla="*/ 1358514 w 1358514"/>
              <a:gd name="connsiteY2" fmla="*/ 1363740 h 1363740"/>
              <a:gd name="connsiteX3" fmla="*/ 1199144 w 1358514"/>
              <a:gd name="connsiteY3" fmla="*/ 1362684 h 1363740"/>
              <a:gd name="connsiteX4" fmla="*/ 0 w 1358514"/>
              <a:gd name="connsiteY4" fmla="*/ 1363740 h 1363740"/>
              <a:gd name="connsiteX5" fmla="*/ 0 w 1358514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1498"/>
              <a:gd name="connsiteY0" fmla="*/ 0 h 1363740"/>
              <a:gd name="connsiteX1" fmla="*/ 1358514 w 1361498"/>
              <a:gd name="connsiteY1" fmla="*/ 0 h 1363740"/>
              <a:gd name="connsiteX2" fmla="*/ 1361498 w 1361498"/>
              <a:gd name="connsiteY2" fmla="*/ 1104967 h 1363740"/>
              <a:gd name="connsiteX3" fmla="*/ 1199144 w 1361498"/>
              <a:gd name="connsiteY3" fmla="*/ 1362684 h 1363740"/>
              <a:gd name="connsiteX4" fmla="*/ 0 w 1361498"/>
              <a:gd name="connsiteY4" fmla="*/ 1363740 h 1363740"/>
              <a:gd name="connsiteX5" fmla="*/ 0 w 1361498"/>
              <a:gd name="connsiteY5" fmla="*/ 0 h 1363740"/>
              <a:gd name="connsiteX0" fmla="*/ 0 w 1363511"/>
              <a:gd name="connsiteY0" fmla="*/ 0 h 1363740"/>
              <a:gd name="connsiteX1" fmla="*/ 1358514 w 1363511"/>
              <a:gd name="connsiteY1" fmla="*/ 0 h 1363740"/>
              <a:gd name="connsiteX2" fmla="*/ 1363511 w 1363511"/>
              <a:gd name="connsiteY2" fmla="*/ 1094400 h 1363740"/>
              <a:gd name="connsiteX3" fmla="*/ 1199144 w 1363511"/>
              <a:gd name="connsiteY3" fmla="*/ 1362684 h 1363740"/>
              <a:gd name="connsiteX4" fmla="*/ 0 w 1363511"/>
              <a:gd name="connsiteY4" fmla="*/ 1363740 h 1363740"/>
              <a:gd name="connsiteX5" fmla="*/ 0 w 1363511"/>
              <a:gd name="connsiteY5" fmla="*/ 0 h 1363740"/>
              <a:gd name="connsiteX0" fmla="*/ 0 w 1363511"/>
              <a:gd name="connsiteY0" fmla="*/ 0 h 1366206"/>
              <a:gd name="connsiteX1" fmla="*/ 1358514 w 1363511"/>
              <a:gd name="connsiteY1" fmla="*/ 0 h 1366206"/>
              <a:gd name="connsiteX2" fmla="*/ 1363511 w 1363511"/>
              <a:gd name="connsiteY2" fmla="*/ 1094400 h 1366206"/>
              <a:gd name="connsiteX3" fmla="*/ 1198473 w 1363511"/>
              <a:gd name="connsiteY3" fmla="*/ 1366206 h 1366206"/>
              <a:gd name="connsiteX4" fmla="*/ 0 w 1363511"/>
              <a:gd name="connsiteY4" fmla="*/ 1363740 h 1366206"/>
              <a:gd name="connsiteX5" fmla="*/ 0 w 1363511"/>
              <a:gd name="connsiteY5" fmla="*/ 0 h 1366206"/>
              <a:gd name="connsiteX0" fmla="*/ 0 w 1363511"/>
              <a:gd name="connsiteY0" fmla="*/ 0 h 1366206"/>
              <a:gd name="connsiteX1" fmla="*/ 1358514 w 1363511"/>
              <a:gd name="connsiteY1" fmla="*/ 0 h 1366206"/>
              <a:gd name="connsiteX2" fmla="*/ 1363511 w 1363511"/>
              <a:gd name="connsiteY2" fmla="*/ 1094400 h 1366206"/>
              <a:gd name="connsiteX3" fmla="*/ 1198473 w 1363511"/>
              <a:gd name="connsiteY3" fmla="*/ 1366206 h 1366206"/>
              <a:gd name="connsiteX4" fmla="*/ 0 w 1363511"/>
              <a:gd name="connsiteY4" fmla="*/ 1363740 h 1366206"/>
              <a:gd name="connsiteX5" fmla="*/ 0 w 1363511"/>
              <a:gd name="connsiteY5" fmla="*/ 0 h 1366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63511" h="1366206">
                <a:moveTo>
                  <a:pt x="0" y="0"/>
                </a:moveTo>
                <a:lnTo>
                  <a:pt x="1358514" y="0"/>
                </a:lnTo>
                <a:cubicBezTo>
                  <a:pt x="1359509" y="368322"/>
                  <a:pt x="1362516" y="726078"/>
                  <a:pt x="1363511" y="1094400"/>
                </a:cubicBezTo>
                <a:cubicBezTo>
                  <a:pt x="1317230" y="1151086"/>
                  <a:pt x="1276460" y="1238901"/>
                  <a:pt x="1198473" y="1366206"/>
                </a:cubicBezTo>
                <a:lnTo>
                  <a:pt x="0" y="1363740"/>
                </a:lnTo>
                <a:lnTo>
                  <a:pt x="0" y="0"/>
                </a:ln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16"/>
          </p:nvPr>
        </p:nvSpPr>
        <p:spPr>
          <a:xfrm rot="641361">
            <a:off x="1069013" y="1571946"/>
            <a:ext cx="1354280" cy="1367649"/>
          </a:xfrm>
          <a:custGeom>
            <a:avLst/>
            <a:gdLst>
              <a:gd name="connsiteX0" fmla="*/ 0 w 1354082"/>
              <a:gd name="connsiteY0" fmla="*/ 0 h 1362713"/>
              <a:gd name="connsiteX1" fmla="*/ 1354082 w 1354082"/>
              <a:gd name="connsiteY1" fmla="*/ 0 h 1362713"/>
              <a:gd name="connsiteX2" fmla="*/ 1354082 w 1354082"/>
              <a:gd name="connsiteY2" fmla="*/ 1362713 h 1362713"/>
              <a:gd name="connsiteX3" fmla="*/ 0 w 1354082"/>
              <a:gd name="connsiteY3" fmla="*/ 1362713 h 1362713"/>
              <a:gd name="connsiteX4" fmla="*/ 0 w 1354082"/>
              <a:gd name="connsiteY4" fmla="*/ 0 h 1362713"/>
              <a:gd name="connsiteX0" fmla="*/ 0 w 1354082"/>
              <a:gd name="connsiteY0" fmla="*/ 0 h 1362713"/>
              <a:gd name="connsiteX1" fmla="*/ 971109 w 1354082"/>
              <a:gd name="connsiteY1" fmla="*/ 145 h 1362713"/>
              <a:gd name="connsiteX2" fmla="*/ 1354082 w 1354082"/>
              <a:gd name="connsiteY2" fmla="*/ 0 h 1362713"/>
              <a:gd name="connsiteX3" fmla="*/ 1354082 w 1354082"/>
              <a:gd name="connsiteY3" fmla="*/ 1362713 h 1362713"/>
              <a:gd name="connsiteX4" fmla="*/ 0 w 1354082"/>
              <a:gd name="connsiteY4" fmla="*/ 1362713 h 1362713"/>
              <a:gd name="connsiteX5" fmla="*/ 0 w 1354082"/>
              <a:gd name="connsiteY5" fmla="*/ 0 h 1362713"/>
              <a:gd name="connsiteX0" fmla="*/ 0 w 1356793"/>
              <a:gd name="connsiteY0" fmla="*/ 0 h 1362713"/>
              <a:gd name="connsiteX1" fmla="*/ 971109 w 1356793"/>
              <a:gd name="connsiteY1" fmla="*/ 145 h 1362713"/>
              <a:gd name="connsiteX2" fmla="*/ 1356793 w 1356793"/>
              <a:gd name="connsiteY2" fmla="*/ 921257 h 1362713"/>
              <a:gd name="connsiteX3" fmla="*/ 1354082 w 1356793"/>
              <a:gd name="connsiteY3" fmla="*/ 1362713 h 1362713"/>
              <a:gd name="connsiteX4" fmla="*/ 0 w 1356793"/>
              <a:gd name="connsiteY4" fmla="*/ 1362713 h 1362713"/>
              <a:gd name="connsiteX5" fmla="*/ 0 w 1356793"/>
              <a:gd name="connsiteY5" fmla="*/ 0 h 1362713"/>
              <a:gd name="connsiteX0" fmla="*/ 0 w 1356793"/>
              <a:gd name="connsiteY0" fmla="*/ 4936 h 1367649"/>
              <a:gd name="connsiteX1" fmla="*/ 980228 w 1356793"/>
              <a:gd name="connsiteY1" fmla="*/ 0 h 1367649"/>
              <a:gd name="connsiteX2" fmla="*/ 1356793 w 1356793"/>
              <a:gd name="connsiteY2" fmla="*/ 926193 h 1367649"/>
              <a:gd name="connsiteX3" fmla="*/ 1354082 w 1356793"/>
              <a:gd name="connsiteY3" fmla="*/ 1367649 h 1367649"/>
              <a:gd name="connsiteX4" fmla="*/ 0 w 1356793"/>
              <a:gd name="connsiteY4" fmla="*/ 1367649 h 1367649"/>
              <a:gd name="connsiteX5" fmla="*/ 0 w 1356793"/>
              <a:gd name="connsiteY5" fmla="*/ 4936 h 1367649"/>
              <a:gd name="connsiteX0" fmla="*/ 0 w 1354280"/>
              <a:gd name="connsiteY0" fmla="*/ 4936 h 1367649"/>
              <a:gd name="connsiteX1" fmla="*/ 980228 w 1354280"/>
              <a:gd name="connsiteY1" fmla="*/ 0 h 1367649"/>
              <a:gd name="connsiteX2" fmla="*/ 1353367 w 1354280"/>
              <a:gd name="connsiteY2" fmla="*/ 943636 h 1367649"/>
              <a:gd name="connsiteX3" fmla="*/ 1354082 w 1354280"/>
              <a:gd name="connsiteY3" fmla="*/ 1367649 h 1367649"/>
              <a:gd name="connsiteX4" fmla="*/ 0 w 1354280"/>
              <a:gd name="connsiteY4" fmla="*/ 1367649 h 1367649"/>
              <a:gd name="connsiteX5" fmla="*/ 0 w 1354280"/>
              <a:gd name="connsiteY5" fmla="*/ 4936 h 1367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54280" h="1367649">
                <a:moveTo>
                  <a:pt x="0" y="4936"/>
                </a:moveTo>
                <a:lnTo>
                  <a:pt x="980228" y="0"/>
                </a:lnTo>
                <a:lnTo>
                  <a:pt x="1353367" y="943636"/>
                </a:lnTo>
                <a:cubicBezTo>
                  <a:pt x="1352463" y="1090788"/>
                  <a:pt x="1354986" y="1220497"/>
                  <a:pt x="1354082" y="1367649"/>
                </a:cubicBezTo>
                <a:lnTo>
                  <a:pt x="0" y="1367649"/>
                </a:lnTo>
                <a:lnTo>
                  <a:pt x="0" y="4936"/>
                </a:lnTo>
                <a:close/>
              </a:path>
            </a:pathLst>
          </a:cu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F0948CA0-8624-4F85-8E70-D616670FDF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633417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88108" y="741682"/>
            <a:ext cx="3656476" cy="366542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498173" y="741682"/>
            <a:ext cx="4653321" cy="1154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498173" y="1948390"/>
            <a:ext cx="4653321" cy="1154574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498173" y="3155098"/>
            <a:ext cx="1250555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5817307" y="3155098"/>
            <a:ext cx="1250555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128946" y="3155098"/>
            <a:ext cx="2034104" cy="1252009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9E49417B-0BAB-499A-AEFA-DD27B31046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344234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53448" y="764380"/>
            <a:ext cx="1924664" cy="344785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959453" y="-14990"/>
            <a:ext cx="1650022" cy="29372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959452" y="2998034"/>
            <a:ext cx="4910383" cy="121420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683322" y="1371600"/>
            <a:ext cx="1552586" cy="155064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683322" y="-14990"/>
            <a:ext cx="1552586" cy="13183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309755" y="1371600"/>
            <a:ext cx="1552586" cy="155064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6F3126CC-6422-49D4-8CA5-FEC53C5068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170337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048596" y="857846"/>
            <a:ext cx="6110394" cy="34242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3C56F2F-9E20-4344-BE70-385F2E0A85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33149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ew Portfoli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711164" y="592111"/>
            <a:ext cx="359101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56387" y="592111"/>
            <a:ext cx="201166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419968" y="592111"/>
            <a:ext cx="2011663" cy="2008682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11164" y="2653399"/>
            <a:ext cx="7718174" cy="1911106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B552CAAE-9FD9-4EFE-BB8E-987FC85BED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486506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2653384" y="606392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42082" y="2524569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482863" y="606392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571561" y="2524569"/>
            <a:ext cx="1913803" cy="1914638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E3F6B60E-93B4-4902-96D4-53B3FE392E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95511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w Portfoli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7195" y="4860096"/>
            <a:ext cx="418450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79993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3330688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5881383" y="598755"/>
            <a:ext cx="2506347" cy="250883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80C440C2-169D-4348-8E5E-C03BFF122C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9314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0257" cy="219318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6258EAA9-1B71-454D-8ED4-3FF1A07AFB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481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25817" y="4860096"/>
            <a:ext cx="40120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97744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902171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4810620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6715047" y="1959769"/>
            <a:ext cx="1457325" cy="1457325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460639CB-AEA2-444A-BFA1-F8845B70CD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67637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05001" y="1945481"/>
            <a:ext cx="1662113" cy="1662113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E7B321E9-FD97-4198-A1B7-2A8D0E5F160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37223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ll Imag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895269" cy="5143500"/>
          </a:xfrm>
          <a:prstGeom prst="rect">
            <a:avLst/>
          </a:prstGeom>
        </p:spPr>
        <p:txBody>
          <a:bodyPr/>
          <a:lstStyle>
            <a:lvl1pPr>
              <a:defRPr sz="1000" b="0" i="0">
                <a:solidFill>
                  <a:schemeClr val="bg2"/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9" name="Rectangle 17"/>
          <p:cNvSpPr>
            <a:spLocks/>
          </p:cNvSpPr>
          <p:nvPr userDrawn="1"/>
        </p:nvSpPr>
        <p:spPr bwMode="auto">
          <a:xfrm rot="10800000" flipH="1">
            <a:off x="1" y="4844526"/>
            <a:ext cx="9147586" cy="297628"/>
          </a:xfrm>
          <a:prstGeom prst="rect">
            <a:avLst/>
          </a:prstGeom>
          <a:solidFill>
            <a:srgbClr val="D2D2D2">
              <a:alpha val="90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 u="sng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711968" y="4939155"/>
            <a:ext cx="88586" cy="88468"/>
            <a:chOff x="566572" y="4914901"/>
            <a:chExt cx="123991" cy="123825"/>
          </a:xfrm>
        </p:grpSpPr>
        <p:sp>
          <p:nvSpPr>
            <p:cNvPr id="21" name="Oval 20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>
              <a:off x="566572" y="4914901"/>
              <a:ext cx="123991" cy="123825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2" name="AutoShape 21">
              <a:hlinkClick r:id="" action="ppaction://hlinkshowjump?jump=nextslide"/>
            </p:cNvPr>
            <p:cNvSpPr>
              <a:spLocks/>
            </p:cNvSpPr>
            <p:nvPr/>
          </p:nvSpPr>
          <p:spPr bwMode="auto">
            <a:xfrm rot="5400000">
              <a:off x="600342" y="4955355"/>
              <a:ext cx="63104" cy="40536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251520" y="4938304"/>
            <a:ext cx="89266" cy="89576"/>
            <a:chOff x="247055" y="4914306"/>
            <a:chExt cx="123991" cy="124421"/>
          </a:xfrm>
        </p:grpSpPr>
        <p:sp>
          <p:nvSpPr>
            <p:cNvPr id="24" name="Oval 23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0800000">
              <a:off x="247055" y="4914306"/>
              <a:ext cx="123991" cy="124421"/>
            </a:xfrm>
            <a:prstGeom prst="ellipse">
              <a:avLst/>
            </a:prstGeom>
            <a:noFill/>
            <a:ln w="15875" cap="flat">
              <a:solidFill>
                <a:schemeClr val="tx1">
                  <a:alpha val="3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25" name="AutoShape 24">
              <a:hlinkClick r:id="" action="ppaction://hlinkshowjump?jump=previousslide"/>
            </p:cNvPr>
            <p:cNvSpPr>
              <a:spLocks/>
            </p:cNvSpPr>
            <p:nvPr/>
          </p:nvSpPr>
          <p:spPr bwMode="auto">
            <a:xfrm rot="16200000">
              <a:off x="269001" y="4952464"/>
              <a:ext cx="63406" cy="40535"/>
            </a:xfrm>
            <a:prstGeom prst="triangle">
              <a:avLst>
                <a:gd name="adj" fmla="val 50000"/>
              </a:avLst>
            </a:prstGeom>
            <a:solidFill>
              <a:schemeClr val="tx1">
                <a:alpha val="30000"/>
              </a:schemeClr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endParaRPr lang="en-US" u="none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>
          <a:xfrm>
            <a:off x="318322" y="4860096"/>
            <a:ext cx="416196" cy="193041"/>
          </a:xfrm>
          <a:prstGeom prst="rect">
            <a:avLst/>
          </a:prstGeom>
        </p:spPr>
        <p:txBody>
          <a:bodyPr/>
          <a:lstStyle>
            <a:lvl1pPr>
              <a:defRPr sz="900" b="1" i="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C3929991-3F91-D343-BFF2-32848ABE7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2703380" y="4881348"/>
            <a:ext cx="3740828" cy="194274"/>
          </a:xfrm>
        </p:spPr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7AE27AC7-B7F1-41AA-80F1-BBEE2D9687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88463" y="4874164"/>
            <a:ext cx="1804017" cy="24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93571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2703380" y="4881348"/>
            <a:ext cx="3740828" cy="1942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 b="0" i="0">
                <a:solidFill>
                  <a:schemeClr val="tx1">
                    <a:alpha val="5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3" r:id="rId2"/>
    <p:sldLayoutId id="2147483664" r:id="rId3"/>
    <p:sldLayoutId id="2147483665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  <p:sldLayoutId id="2147483702" r:id="rId40"/>
    <p:sldLayoutId id="2147483703" r:id="rId41"/>
    <p:sldLayoutId id="2147483704" r:id="rId42"/>
    <p:sldLayoutId id="2147483705" r:id="rId43"/>
    <p:sldLayoutId id="2147483706" r:id="rId44"/>
    <p:sldLayoutId id="2147483707" r:id="rId45"/>
    <p:sldLayoutId id="2147483708" r:id="rId46"/>
    <p:sldLayoutId id="2147483710" r:id="rId47"/>
    <p:sldLayoutId id="2147483711" r:id="rId48"/>
    <p:sldLayoutId id="2147483712" r:id="rId49"/>
    <p:sldLayoutId id="2147483713" r:id="rId50"/>
    <p:sldLayoutId id="2147483714" r:id="rId51"/>
    <p:sldLayoutId id="2147483715" r:id="rId52"/>
    <p:sldLayoutId id="2147483716" r:id="rId53"/>
    <p:sldLayoutId id="2147483717" r:id="rId54"/>
    <p:sldLayoutId id="2147483718" r:id="rId55"/>
    <p:sldLayoutId id="2147483719" r:id="rId56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1714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3429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5143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685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17145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290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51435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685800" algn="ctr" rtl="0" fontAlgn="base">
        <a:spcBef>
          <a:spcPct val="0"/>
        </a:spcBef>
        <a:spcAft>
          <a:spcPct val="0"/>
        </a:spcAft>
        <a:defRPr sz="1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t.ly/banh-phong-tom-Bich-Chi-Food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://bit.ly/12h-dem-da-co-Bich-Chi-Foo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bit.ly/chao-giai-cam-cho-tr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an-ngon-tai-nha-cung-Bich-Chi-Food" TargetMode="Externa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3-mon-tu-Vina-Pho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goi-oi-tai-heo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minigame-bat-trung-Bich-Chi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://bit.ly/bung-no-la-to-co-v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" b="123"/>
          <a:stretch>
            <a:fillRect/>
          </a:stretch>
        </p:blipFill>
        <p:spPr/>
      </p:pic>
      <p:sp>
        <p:nvSpPr>
          <p:cNvPr id="16386" name="Rectangle 2"/>
          <p:cNvSpPr>
            <a:spLocks/>
          </p:cNvSpPr>
          <p:nvPr/>
        </p:nvSpPr>
        <p:spPr bwMode="auto">
          <a:xfrm>
            <a:off x="0" y="3579862"/>
            <a:ext cx="9144000" cy="1563638"/>
          </a:xfrm>
          <a:prstGeom prst="rect">
            <a:avLst/>
          </a:prstGeom>
          <a:gradFill flip="none" rotWithShape="1">
            <a:gsLst>
              <a:gs pos="100000">
                <a:srgbClr val="2276BF">
                  <a:alpha val="89804"/>
                </a:srgbClr>
              </a:gs>
              <a:gs pos="0">
                <a:srgbClr val="114373">
                  <a:alpha val="90000"/>
                </a:srgbClr>
              </a:gs>
              <a:gs pos="65000">
                <a:schemeClr val="accent3">
                  <a:alpha val="85000"/>
                </a:schemeClr>
              </a:gs>
            </a:gsLst>
            <a:lin ang="19200000" scaled="0"/>
            <a:tileRect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16389" name="Rectangle 5"/>
          <p:cNvSpPr>
            <a:spLocks/>
          </p:cNvSpPr>
          <p:nvPr/>
        </p:nvSpPr>
        <p:spPr bwMode="auto">
          <a:xfrm>
            <a:off x="153227" y="3651870"/>
            <a:ext cx="8836027" cy="14916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4500" b="1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BÍCH CHI FOOD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Facebook Page Management Report</a:t>
            </a:r>
          </a:p>
          <a:p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Bebas Neue" charset="0"/>
              </a:rPr>
              <a:t>08/06/2018 – 13/07/2018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E108554-AA76-45DA-AE80-2436C17AB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75" y="168590"/>
            <a:ext cx="1998637" cy="13681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5466"/>
            <a:ext cx="9177901" cy="5175316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Slide Number Placeholder 1"/>
          <p:cNvSpPr txBox="1">
            <a:spLocks/>
          </p:cNvSpPr>
          <p:nvPr/>
        </p:nvSpPr>
        <p:spPr>
          <a:xfrm>
            <a:off x="333312" y="4860096"/>
            <a:ext cx="386216" cy="19304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900" b="1" i="0" kern="1200">
                <a:solidFill>
                  <a:schemeClr val="tx1">
                    <a:alpha val="30000"/>
                  </a:schemeClr>
                </a:solidFill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Gill Sans" charset="0"/>
              </a:defRPr>
            </a:lvl1pPr>
            <a:lvl2pPr marL="171450" algn="ctr" rtl="0" fontAlgn="base">
              <a:spcBef>
                <a:spcPct val="0"/>
              </a:spcBef>
              <a:spcAft>
                <a:spcPct val="0"/>
              </a:spcAft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342900" algn="ctr" rtl="0" fontAlgn="base">
              <a:spcBef>
                <a:spcPct val="0"/>
              </a:spcBef>
              <a:spcAft>
                <a:spcPct val="0"/>
              </a:spcAft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514350" algn="ctr" rtl="0" fontAlgn="base">
              <a:spcBef>
                <a:spcPct val="0"/>
              </a:spcBef>
              <a:spcAft>
                <a:spcPct val="0"/>
              </a:spcAft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685800" algn="ctr" rtl="0" fontAlgn="base">
              <a:spcBef>
                <a:spcPct val="0"/>
              </a:spcBef>
              <a:spcAft>
                <a:spcPct val="0"/>
              </a:spcAft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857250" algn="l" defTabSz="171450" rtl="0" eaLnBrk="1" latinLnBrk="0" hangingPunct="1"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1028700" algn="l" defTabSz="171450" rtl="0" eaLnBrk="1" latinLnBrk="0" hangingPunct="1"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1200150" algn="l" defTabSz="171450" rtl="0" eaLnBrk="1" latinLnBrk="0" hangingPunct="1"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1371600" algn="l" defTabSz="171450" rtl="0" eaLnBrk="1" latinLnBrk="0" hangingPunct="1">
              <a:defRPr sz="21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fld id="{C3929991-3F91-D343-BFF2-32848ABE790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Rectangle 2"/>
          <p:cNvSpPr>
            <a:spLocks/>
          </p:cNvSpPr>
          <p:nvPr/>
        </p:nvSpPr>
        <p:spPr bwMode="auto">
          <a:xfrm>
            <a:off x="-8962" y="0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971600" y="2931790"/>
            <a:ext cx="7322952" cy="452438"/>
            <a:chOff x="-9" y="0"/>
            <a:chExt cx="12300" cy="759"/>
          </a:xfrm>
        </p:grpSpPr>
        <p:sp>
          <p:nvSpPr>
            <p:cNvPr id="6" name="Rectangle 5"/>
            <p:cNvSpPr>
              <a:spLocks/>
            </p:cNvSpPr>
            <p:nvPr/>
          </p:nvSpPr>
          <p:spPr bwMode="auto">
            <a:xfrm>
              <a:off x="-9" y="215"/>
              <a:ext cx="1230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endParaRPr lang="en-US" sz="1200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>
              <a:off x="0" y="0"/>
              <a:ext cx="12034" cy="0"/>
            </a:xfrm>
            <a:prstGeom prst="line">
              <a:avLst/>
            </a:prstGeom>
            <a:noFill/>
            <a:ln w="635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8" name="Rectangle 3"/>
          <p:cNvSpPr>
            <a:spLocks/>
          </p:cNvSpPr>
          <p:nvPr/>
        </p:nvSpPr>
        <p:spPr bwMode="auto">
          <a:xfrm>
            <a:off x="0" y="0"/>
            <a:ext cx="918269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Nhận Xét </a:t>
            </a:r>
            <a:r>
              <a:rPr lang="en-US" sz="560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Chung</a:t>
            </a:r>
            <a:endParaRPr lang="en-US" sz="5600" dirty="0">
              <a:solidFill>
                <a:schemeClr val="bg1"/>
              </a:solidFill>
              <a:latin typeface="Helvetica" panose="020B0604020202020204" pitchFamily="34" charset="0"/>
              <a:ea typeface="Bebas Neue" charset="0"/>
              <a:cs typeface="Helvetica" panose="020B0604020202020204" pitchFamily="34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56561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Top 3 Bài Đăng Có Tương Tác Cao Nhất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4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9512" y="3260179"/>
            <a:ext cx="2808313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Media post</a:t>
            </a:r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GIF (Video)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</a:t>
            </a:r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Bún bò Huế Bích Chi Food tiện lợi cho ăn khuya xem đá bóng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WHY: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Chia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sẻ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hữu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ích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về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món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ăn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tiện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lợi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HOW: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tương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tác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với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post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=&gt;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Đầy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đủ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ba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yếu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tố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What, Why, How.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Bài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viết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có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văn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phong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vui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vẻ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100" b="1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gần</a:t>
            </a:r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gũi, bắt kịp sự kiện đang hot</a:t>
            </a:r>
            <a:endParaRPr lang="en-US" sz="1100" b="1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21577" y="3364145"/>
            <a:ext cx="2808313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Media post</a:t>
            </a:r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GIF (Video)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WHAT: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Minigame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trúng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thưởng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WHY: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Chơi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game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sẽ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có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phần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thưởng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HOW: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làm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theo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hướng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dẫn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của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game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=&gt;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Đầy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đủ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ba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yếu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tố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What, Why, How.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Phần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thưởng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tạo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nên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sự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hứng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thú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cho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fans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30484" y="3344817"/>
            <a:ext cx="28083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Media post: 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Video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WHAT: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Hướng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dẫn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làm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gỏi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ổi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tai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heo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WHY: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Cung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cấp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công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thức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món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ăn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ngon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mới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lạ</a:t>
            </a:r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HOW: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tương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tác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với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post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=&gt;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Đầy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đủ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ba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yếu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tố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What, Why, How.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Món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ăn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mới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lạ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dễ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thực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hiện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thu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b="1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hút</a:t>
            </a:r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fans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577" y="882642"/>
            <a:ext cx="2104382" cy="247297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236" y="769542"/>
            <a:ext cx="2039822" cy="25752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866568"/>
            <a:ext cx="2088232" cy="239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3824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Nhận Xét Chung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4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987574"/>
            <a:ext cx="80648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KPI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đặt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trong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6/2018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đều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đã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đạt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được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trừ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hang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mục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video 30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giây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hoàn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thiện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việc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thực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hiện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này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sớm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để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tránh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trễ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tiến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độ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đặt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đồng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thời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có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thêm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trên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Page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hơn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dễ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thương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hài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hước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và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công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thức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nấu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ăn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thường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nhận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được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tương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tốt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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cần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duy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trì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phát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triển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cho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những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góc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này</a:t>
            </a:r>
            <a:r>
              <a:rPr lang="en-US" sz="14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sym typeface="Wingdings" pitchFamily="2" charset="2"/>
              </a:rPr>
              <a:t>. 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Việc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thực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hiện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kết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hợp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cùng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media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đem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đến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hiệu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quả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tối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ưu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Page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khi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có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nhiều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người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tương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với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nội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dung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của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Page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và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xuất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hiện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nhiều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thảo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luận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đổi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mua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hàng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Việc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hợp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giữa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2 team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rất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suôn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sẻ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post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đầu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tiên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tiến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độ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vẫn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chưa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được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đảm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bảo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đầy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đủ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nhưng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đã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hoàn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thiện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trong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thời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gian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đây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đảm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bảo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2 post/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tuần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duy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trì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điều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này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 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Cần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sâu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sát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hơn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trong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việc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tương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tác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cùng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người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dùng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trên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Page. </a:t>
            </a:r>
          </a:p>
        </p:txBody>
      </p:sp>
    </p:spTree>
    <p:extLst>
      <p:ext uri="{BB962C8B-B14F-4D97-AF65-F5344CB8AC3E}">
        <p14:creationId xmlns:p14="http://schemas.microsoft.com/office/powerpoint/2010/main" val="26414200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" b="7779"/>
          <a:stretch>
            <a:fillRect/>
          </a:stretch>
        </p:blipFill>
        <p:spPr/>
      </p:pic>
      <p:sp>
        <p:nvSpPr>
          <p:cNvPr id="29" name="Rectangle 2">
            <a:extLst>
              <a:ext uri="{FF2B5EF4-FFF2-40B4-BE49-F238E27FC236}">
                <a16:creationId xmlns:a16="http://schemas.microsoft.com/office/drawing/2014/main" xmlns="" id="{FA177D50-0EC5-4320-9F29-FA8CD47B3B8B}"/>
              </a:ext>
            </a:extLst>
          </p:cNvPr>
          <p:cNvSpPr>
            <a:spLocks/>
          </p:cNvSpPr>
          <p:nvPr/>
        </p:nvSpPr>
        <p:spPr bwMode="auto">
          <a:xfrm>
            <a:off x="-14883" y="0"/>
            <a:ext cx="9186863" cy="5162550"/>
          </a:xfrm>
          <a:prstGeom prst="rect">
            <a:avLst/>
          </a:prstGeom>
          <a:gradFill>
            <a:gsLst>
              <a:gs pos="20000">
                <a:schemeClr val="tx1">
                  <a:alpha val="75000"/>
                </a:schemeClr>
              </a:gs>
              <a:gs pos="100000">
                <a:schemeClr val="accent3">
                  <a:lumMod val="50000"/>
                </a:schemeClr>
              </a:gs>
            </a:gsLst>
            <a:lin ang="150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31A71AA2-FB30-4ADF-8EFF-81DB3C432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535" y="1131590"/>
            <a:ext cx="1266825" cy="1266825"/>
          </a:xfrm>
          <a:prstGeom prst="rect">
            <a:avLst/>
          </a:prstGeom>
        </p:spPr>
      </p:pic>
      <p:sp>
        <p:nvSpPr>
          <p:cNvPr id="33" name="Rectangle 5">
            <a:extLst>
              <a:ext uri="{FF2B5EF4-FFF2-40B4-BE49-F238E27FC236}">
                <a16:creationId xmlns:a16="http://schemas.microsoft.com/office/drawing/2014/main" xmlns="" id="{8ECE5AEB-5BCA-4520-B05C-C2EF827B67D9}"/>
              </a:ext>
            </a:extLst>
          </p:cNvPr>
          <p:cNvSpPr>
            <a:spLocks/>
          </p:cNvSpPr>
          <p:nvPr/>
        </p:nvSpPr>
        <p:spPr bwMode="auto">
          <a:xfrm>
            <a:off x="993577" y="3219822"/>
            <a:ext cx="7169944" cy="324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180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Quý Khách Vì </a:t>
            </a:r>
            <a:r>
              <a:rPr lang="en-US" sz="1800" err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Đã</a:t>
            </a:r>
            <a:r>
              <a:rPr lang="en-US" sz="180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 Theo Dõi</a:t>
            </a:r>
            <a:endParaRPr lang="en-US" sz="1800" dirty="0">
              <a:solidFill>
                <a:srgbClr val="FFFFFF"/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  <p:sp>
        <p:nvSpPr>
          <p:cNvPr id="35" name="Rectangle 3">
            <a:extLst>
              <a:ext uri="{FF2B5EF4-FFF2-40B4-BE49-F238E27FC236}">
                <a16:creationId xmlns:a16="http://schemas.microsoft.com/office/drawing/2014/main" xmlns="" id="{1820BE75-0B19-42E6-829B-027FE17604BD}"/>
              </a:ext>
            </a:extLst>
          </p:cNvPr>
          <p:cNvSpPr>
            <a:spLocks/>
          </p:cNvSpPr>
          <p:nvPr/>
        </p:nvSpPr>
        <p:spPr bwMode="auto">
          <a:xfrm>
            <a:off x="707380" y="2333625"/>
            <a:ext cx="7753052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 dirty="0" err="1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Chân</a:t>
            </a: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600" dirty="0" err="1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Thành</a:t>
            </a:r>
            <a:r>
              <a:rPr lang="en-US" sz="5600" dirty="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600" dirty="0" err="1">
                <a:solidFill>
                  <a:srgbClr val="4496FA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Cảm</a:t>
            </a:r>
            <a:r>
              <a:rPr lang="en-US" sz="5600" dirty="0">
                <a:solidFill>
                  <a:srgbClr val="4496FA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5600" dirty="0" err="1">
                <a:solidFill>
                  <a:srgbClr val="4496FA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Ơn</a:t>
            </a:r>
            <a:r>
              <a:rPr lang="en-US" sz="5600" dirty="0">
                <a:solidFill>
                  <a:srgbClr val="4496FA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43493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9" b="2539"/>
          <a:stretch>
            <a:fillRect/>
          </a:stretch>
        </p:blipFill>
        <p:spPr/>
      </p:pic>
      <p:sp>
        <p:nvSpPr>
          <p:cNvPr id="3" name="Rectangle 2"/>
          <p:cNvSpPr>
            <a:spLocks/>
          </p:cNvSpPr>
          <p:nvPr/>
        </p:nvSpPr>
        <p:spPr bwMode="auto">
          <a:xfrm rot="10800000" flipH="1">
            <a:off x="-19050" y="2600325"/>
            <a:ext cx="9186863" cy="2557463"/>
          </a:xfrm>
          <a:prstGeom prst="rect">
            <a:avLst/>
          </a:prstGeom>
          <a:solidFill>
            <a:srgbClr val="2E2E2E">
              <a:alpha val="69804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 rot="10800000" flipH="1">
            <a:off x="-19050" y="1203598"/>
            <a:ext cx="9186863" cy="1401490"/>
          </a:xfrm>
          <a:prstGeom prst="rect">
            <a:avLst/>
          </a:prstGeom>
          <a:gradFill>
            <a:gsLst>
              <a:gs pos="15000">
                <a:srgbClr val="2276BF"/>
              </a:gs>
              <a:gs pos="100000">
                <a:schemeClr val="accent4"/>
              </a:gs>
            </a:gsLst>
            <a:lin ang="20400000" scaled="0"/>
          </a:gra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Rectangle 5"/>
          <p:cNvSpPr>
            <a:spLocks/>
          </p:cNvSpPr>
          <p:nvPr/>
        </p:nvSpPr>
        <p:spPr bwMode="auto">
          <a:xfrm>
            <a:off x="947737" y="1189309"/>
            <a:ext cx="5496523" cy="1409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/>
            <a:r>
              <a:rPr lang="en-US" sz="2800">
                <a:solidFill>
                  <a:schemeClr val="tx1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Mục Lục</a:t>
            </a:r>
            <a:endParaRPr lang="en-US" sz="2800" dirty="0">
              <a:solidFill>
                <a:schemeClr val="tx1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grpSp>
        <p:nvGrpSpPr>
          <p:cNvPr id="8" name="Group 7"/>
          <p:cNvGrpSpPr>
            <a:grpSpLocks/>
          </p:cNvGrpSpPr>
          <p:nvPr/>
        </p:nvGrpSpPr>
        <p:grpSpPr bwMode="auto">
          <a:xfrm>
            <a:off x="5603081" y="2972729"/>
            <a:ext cx="338138" cy="335161"/>
            <a:chOff x="0" y="0"/>
            <a:chExt cx="568" cy="563"/>
          </a:xfrm>
        </p:grpSpPr>
        <p:sp>
          <p:nvSpPr>
            <p:cNvPr id="9" name="Oval 8"/>
            <p:cNvSpPr>
              <a:spLocks/>
            </p:cNvSpPr>
            <p:nvPr/>
          </p:nvSpPr>
          <p:spPr bwMode="auto">
            <a:xfrm>
              <a:off x="0" y="0"/>
              <a:ext cx="568" cy="56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100" b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0" name="Rectangle 9"/>
            <p:cNvSpPr>
              <a:spLocks/>
            </p:cNvSpPr>
            <p:nvPr/>
          </p:nvSpPr>
          <p:spPr bwMode="auto">
            <a:xfrm>
              <a:off x="48" y="16"/>
              <a:ext cx="46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b="1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1</a:t>
              </a:r>
            </a:p>
          </p:txBody>
        </p:sp>
      </p:grpSp>
      <p:grpSp>
        <p:nvGrpSpPr>
          <p:cNvPr id="11" name="Group 10"/>
          <p:cNvGrpSpPr>
            <a:grpSpLocks/>
          </p:cNvGrpSpPr>
          <p:nvPr/>
        </p:nvGrpSpPr>
        <p:grpSpPr bwMode="auto">
          <a:xfrm>
            <a:off x="5603081" y="3419194"/>
            <a:ext cx="338138" cy="346491"/>
            <a:chOff x="0" y="-18"/>
            <a:chExt cx="568" cy="581"/>
          </a:xfrm>
        </p:grpSpPr>
        <p:sp>
          <p:nvSpPr>
            <p:cNvPr id="12" name="Oval 11"/>
            <p:cNvSpPr>
              <a:spLocks/>
            </p:cNvSpPr>
            <p:nvPr/>
          </p:nvSpPr>
          <p:spPr bwMode="auto">
            <a:xfrm>
              <a:off x="0" y="0"/>
              <a:ext cx="568" cy="56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100" b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3" name="Rectangle 12"/>
            <p:cNvSpPr>
              <a:spLocks/>
            </p:cNvSpPr>
            <p:nvPr/>
          </p:nvSpPr>
          <p:spPr bwMode="auto">
            <a:xfrm>
              <a:off x="48" y="-18"/>
              <a:ext cx="46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b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2</a:t>
              </a:r>
            </a:p>
          </p:txBody>
        </p:sp>
      </p:grpSp>
      <p:grpSp>
        <p:nvGrpSpPr>
          <p:cNvPr id="14" name="Group 13"/>
          <p:cNvGrpSpPr>
            <a:grpSpLocks/>
          </p:cNvGrpSpPr>
          <p:nvPr/>
        </p:nvGrpSpPr>
        <p:grpSpPr bwMode="auto">
          <a:xfrm>
            <a:off x="5603081" y="3869236"/>
            <a:ext cx="338138" cy="355425"/>
            <a:chOff x="0" y="-33"/>
            <a:chExt cx="568" cy="596"/>
          </a:xfrm>
        </p:grpSpPr>
        <p:sp>
          <p:nvSpPr>
            <p:cNvPr id="15" name="Oval 14"/>
            <p:cNvSpPr>
              <a:spLocks/>
            </p:cNvSpPr>
            <p:nvPr/>
          </p:nvSpPr>
          <p:spPr bwMode="auto">
            <a:xfrm>
              <a:off x="0" y="0"/>
              <a:ext cx="568" cy="56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 sz="1100" b="1">
                <a:solidFill>
                  <a:schemeClr val="bg1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</a:endParaRPr>
            </a:p>
          </p:txBody>
        </p:sp>
        <p:sp>
          <p:nvSpPr>
            <p:cNvPr id="16" name="Rectangle 15"/>
            <p:cNvSpPr>
              <a:spLocks/>
            </p:cNvSpPr>
            <p:nvPr/>
          </p:nvSpPr>
          <p:spPr bwMode="auto">
            <a:xfrm>
              <a:off x="48" y="-33"/>
              <a:ext cx="464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1100" b="1" dirty="0">
                  <a:solidFill>
                    <a:schemeClr val="bg1"/>
                  </a:solidFill>
                  <a:latin typeface="Helvetica" panose="020B0604020202020204" pitchFamily="34" charset="0"/>
                  <a:ea typeface="Lato" charset="0"/>
                  <a:cs typeface="Helvetica" panose="020B0604020202020204" pitchFamily="34" charset="0"/>
                  <a:sym typeface="Bebas Neue" charset="0"/>
                </a:rPr>
                <a:t>3</a:t>
              </a:r>
            </a:p>
          </p:txBody>
        </p:sp>
      </p:grpSp>
      <p:sp>
        <p:nvSpPr>
          <p:cNvPr id="20" name="Rectangle 19"/>
          <p:cNvSpPr>
            <a:spLocks/>
          </p:cNvSpPr>
          <p:nvPr/>
        </p:nvSpPr>
        <p:spPr bwMode="auto">
          <a:xfrm>
            <a:off x="6086474" y="2948917"/>
            <a:ext cx="2589981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100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Cập nhật KPIs</a:t>
            </a:r>
            <a:endParaRPr lang="en-US" sz="1000" dirty="0">
              <a:solidFill>
                <a:schemeClr val="bg1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21" name="Rectangle 20"/>
          <p:cNvSpPr>
            <a:spLocks/>
          </p:cNvSpPr>
          <p:nvPr/>
        </p:nvSpPr>
        <p:spPr bwMode="auto">
          <a:xfrm>
            <a:off x="6086474" y="3410879"/>
            <a:ext cx="2178963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Review </a:t>
            </a:r>
            <a:r>
              <a:rPr lang="en-US" sz="10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bài</a:t>
            </a: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đăng</a:t>
            </a: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trong</a:t>
            </a:r>
            <a:r>
              <a:rPr lang="en-US" sz="1000" dirty="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 </a:t>
            </a:r>
            <a:r>
              <a:rPr lang="en-US" sz="1000" dirty="0" err="1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tháng</a:t>
            </a:r>
            <a:endParaRPr lang="en-US" sz="1000" dirty="0">
              <a:solidFill>
                <a:schemeClr val="bg1"/>
              </a:solidFill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  <a:sym typeface="Lato Regular" charset="0"/>
            </a:endParaRPr>
          </a:p>
        </p:txBody>
      </p:sp>
      <p:sp>
        <p:nvSpPr>
          <p:cNvPr id="22" name="Rectangle 21"/>
          <p:cNvSpPr>
            <a:spLocks/>
          </p:cNvSpPr>
          <p:nvPr/>
        </p:nvSpPr>
        <p:spPr bwMode="auto">
          <a:xfrm>
            <a:off x="6086474" y="3896654"/>
            <a:ext cx="2589981" cy="32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l">
              <a:lnSpc>
                <a:spcPts val="1200"/>
              </a:lnSpc>
            </a:pPr>
            <a:r>
              <a:rPr lang="en-US" sz="1000">
                <a:solidFill>
                  <a:schemeClr val="bg1"/>
                </a:solidFill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  <a:sym typeface="Lato Regular" charset="0"/>
              </a:rPr>
              <a:t>Nhận xét chung</a:t>
            </a:r>
          </a:p>
        </p:txBody>
      </p:sp>
    </p:spTree>
    <p:extLst>
      <p:ext uri="{BB962C8B-B14F-4D97-AF65-F5344CB8AC3E}">
        <p14:creationId xmlns:p14="http://schemas.microsoft.com/office/powerpoint/2010/main" val="19963115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20" grpId="0" autoUpdateAnimBg="0"/>
      <p:bldP spid="21" grpId="0" autoUpdateAnimBg="0"/>
      <p:bldP spid="22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61" b="10061"/>
          <a:stretch>
            <a:fillRect/>
          </a:stretch>
        </p:blipFill>
        <p:spPr>
          <a:xfrm>
            <a:off x="-5929" y="-19050"/>
            <a:ext cx="9144000" cy="5143500"/>
          </a:xfrm>
        </p:spPr>
      </p:pic>
      <p:sp>
        <p:nvSpPr>
          <p:cNvPr id="28674" name="Rectangle 2"/>
          <p:cNvSpPr>
            <a:spLocks/>
          </p:cNvSpPr>
          <p:nvPr/>
        </p:nvSpPr>
        <p:spPr bwMode="auto">
          <a:xfrm>
            <a:off x="-16669" y="-19050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28676" name="Group 4"/>
          <p:cNvGrpSpPr>
            <a:grpSpLocks/>
          </p:cNvGrpSpPr>
          <p:nvPr/>
        </p:nvGrpSpPr>
        <p:grpSpPr bwMode="auto">
          <a:xfrm>
            <a:off x="931955" y="2931790"/>
            <a:ext cx="7322952" cy="452438"/>
            <a:chOff x="-9" y="0"/>
            <a:chExt cx="12300" cy="759"/>
          </a:xfrm>
        </p:grpSpPr>
        <p:sp>
          <p:nvSpPr>
            <p:cNvPr id="28677" name="Rectangle 5"/>
            <p:cNvSpPr>
              <a:spLocks/>
            </p:cNvSpPr>
            <p:nvPr/>
          </p:nvSpPr>
          <p:spPr bwMode="auto">
            <a:xfrm>
              <a:off x="-9" y="215"/>
              <a:ext cx="1230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endParaRPr lang="en-US" sz="1200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</p:txBody>
        </p:sp>
        <p:sp>
          <p:nvSpPr>
            <p:cNvPr id="28678" name="Line 6"/>
            <p:cNvSpPr>
              <a:spLocks noChangeShapeType="1"/>
            </p:cNvSpPr>
            <p:nvPr/>
          </p:nvSpPr>
          <p:spPr bwMode="auto">
            <a:xfrm>
              <a:off x="0" y="0"/>
              <a:ext cx="12034" cy="0"/>
            </a:xfrm>
            <a:prstGeom prst="line">
              <a:avLst/>
            </a:prstGeom>
            <a:noFill/>
            <a:ln w="635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28675" name="Rectangle 3"/>
          <p:cNvSpPr>
            <a:spLocks/>
          </p:cNvSpPr>
          <p:nvPr/>
        </p:nvSpPr>
        <p:spPr bwMode="auto">
          <a:xfrm>
            <a:off x="1708349" y="0"/>
            <a:ext cx="573682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Cập Nhật </a:t>
            </a:r>
            <a:r>
              <a:rPr lang="en-US" sz="560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KPIs</a:t>
            </a:r>
            <a:endParaRPr lang="en-US" sz="5600" dirty="0">
              <a:solidFill>
                <a:srgbClr val="4496FA"/>
              </a:solidFill>
              <a:latin typeface="Helvetica" panose="020B0604020202020204" pitchFamily="34" charset="0"/>
              <a:ea typeface="Bebas Neue" charset="0"/>
              <a:cs typeface="Helvetica" panose="020B0604020202020204" pitchFamily="34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215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8" name="Rectangle 12"/>
          <p:cNvSpPr>
            <a:spLocks/>
          </p:cNvSpPr>
          <p:nvPr/>
        </p:nvSpPr>
        <p:spPr bwMode="auto">
          <a:xfrm>
            <a:off x="1597819" y="195486"/>
            <a:ext cx="5948363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Cập</a:t>
            </a:r>
            <a:r>
              <a:rPr lang="en-US" sz="34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</a:t>
            </a:r>
            <a:r>
              <a:rPr lang="en-US" sz="3400" dirty="0" err="1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Nhật</a:t>
            </a:r>
            <a:r>
              <a:rPr lang="en-US" sz="3400" dirty="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 KPIs</a:t>
            </a:r>
          </a:p>
        </p:txBody>
      </p:sp>
      <p:sp>
        <p:nvSpPr>
          <p:cNvPr id="29710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8" name="Rectangle 37">
            <a:extLst>
              <a:ext uri="{FF2B5EF4-FFF2-40B4-BE49-F238E27FC236}">
                <a16:creationId xmlns:a16="http://schemas.microsoft.com/office/drawing/2014/main" xmlns="" id="{58B97BCC-8F48-42C1-A20B-1A3E77C21BAF}"/>
              </a:ext>
            </a:extLst>
          </p:cNvPr>
          <p:cNvSpPr>
            <a:spLocks/>
          </p:cNvSpPr>
          <p:nvPr/>
        </p:nvSpPr>
        <p:spPr bwMode="auto">
          <a:xfrm>
            <a:off x="975575" y="2793001"/>
            <a:ext cx="328612" cy="324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1</a:t>
            </a:r>
          </a:p>
        </p:txBody>
      </p:sp>
      <p:sp>
        <p:nvSpPr>
          <p:cNvPr id="23" name="Rectangle 37">
            <a:extLst>
              <a:ext uri="{FF2B5EF4-FFF2-40B4-BE49-F238E27FC236}">
                <a16:creationId xmlns:a16="http://schemas.microsoft.com/office/drawing/2014/main" xmlns="" id="{58B97BCC-8F48-42C1-A20B-1A3E77C21BAF}"/>
              </a:ext>
            </a:extLst>
          </p:cNvPr>
          <p:cNvSpPr>
            <a:spLocks/>
          </p:cNvSpPr>
          <p:nvPr/>
        </p:nvSpPr>
        <p:spPr bwMode="auto">
          <a:xfrm>
            <a:off x="978634" y="2825764"/>
            <a:ext cx="328612" cy="3244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1</a:t>
            </a:r>
          </a:p>
        </p:txBody>
      </p:sp>
      <p:sp>
        <p:nvSpPr>
          <p:cNvPr id="25" name="Rectangle 43">
            <a:extLst>
              <a:ext uri="{FF2B5EF4-FFF2-40B4-BE49-F238E27FC236}">
                <a16:creationId xmlns:a16="http://schemas.microsoft.com/office/drawing/2014/main" xmlns="" id="{D36C01C5-AE28-422D-8B5C-D1F1A046A9BF}"/>
              </a:ext>
            </a:extLst>
          </p:cNvPr>
          <p:cNvSpPr>
            <a:spLocks/>
          </p:cNvSpPr>
          <p:nvPr/>
        </p:nvSpPr>
        <p:spPr bwMode="auto">
          <a:xfrm>
            <a:off x="976169" y="3183418"/>
            <a:ext cx="328613" cy="32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Bebas Neue" charset="0"/>
              </a:rPr>
              <a:t>2</a:t>
            </a:r>
          </a:p>
        </p:txBody>
      </p:sp>
      <p:sp>
        <p:nvSpPr>
          <p:cNvPr id="31" name="Rectangle 35">
            <a:extLst>
              <a:ext uri="{FF2B5EF4-FFF2-40B4-BE49-F238E27FC236}">
                <a16:creationId xmlns:a16="http://schemas.microsoft.com/office/drawing/2014/main" xmlns="" id="{5148AFC8-2E25-41C8-9E86-BA94DC9D26BF}"/>
              </a:ext>
            </a:extLst>
          </p:cNvPr>
          <p:cNvSpPr>
            <a:spLocks/>
          </p:cNvSpPr>
          <p:nvPr/>
        </p:nvSpPr>
        <p:spPr bwMode="auto">
          <a:xfrm>
            <a:off x="974979" y="4263538"/>
            <a:ext cx="328613" cy="32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1200" b="1" dirty="0">
                <a:solidFill>
                  <a:srgbClr val="FFFFFF"/>
                </a:solidFill>
                <a:latin typeface="Lato" charset="0"/>
                <a:ea typeface="Lato" charset="0"/>
                <a:cs typeface="Lato" charset="0"/>
                <a:sym typeface="Bebas Neue" charset="0"/>
              </a:rPr>
              <a:t>5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5986238"/>
              </p:ext>
            </p:extLst>
          </p:nvPr>
        </p:nvGraphicFramePr>
        <p:xfrm>
          <a:off x="998935" y="970418"/>
          <a:ext cx="7164585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72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28149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835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24387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25480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24933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STT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Hạng</a:t>
                      </a:r>
                      <a:r>
                        <a:rPr lang="en-US" sz="1000" baseline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mục</a:t>
                      </a:r>
                      <a:endParaRPr lang="en-US" sz="10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KPIs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KPIs đã</a:t>
                      </a:r>
                      <a:r>
                        <a:rPr lang="en-US" sz="1000" baseline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thực hiện</a:t>
                      </a:r>
                      <a:endParaRPr lang="en-US" sz="10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KPIs còn</a:t>
                      </a:r>
                      <a:r>
                        <a:rPr lang="en-US" sz="1000" baseline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lại</a:t>
                      </a:r>
                      <a:endParaRPr lang="en-US" sz="10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Nhận</a:t>
                      </a:r>
                      <a:r>
                        <a:rPr lang="en-US" sz="1000" baseline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xét</a:t>
                      </a:r>
                      <a:endParaRPr lang="en-US" sz="100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Album </a:t>
                      </a:r>
                      <a:r>
                        <a:rPr lang="en-US" sz="1000" b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ảnh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tĩnh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Đã</a:t>
                      </a:r>
                      <a:r>
                        <a:rPr lang="en-US" sz="1000" b="0" baseline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thực hiện được 50% KPIs đề ra</a:t>
                      </a:r>
                      <a:endParaRPr lang="en-US" sz="1000" b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GIF/Slideshow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714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Đã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thực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hiện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được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50% KPIs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đề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ra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Video 5s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Đã</a:t>
                      </a:r>
                      <a:r>
                        <a:rPr lang="en-US" sz="1000" b="0" baseline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thực hiện được 33,33% KPIs đề ra</a:t>
                      </a:r>
                      <a:endParaRPr lang="en-US" sz="1000" b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Video</a:t>
                      </a:r>
                      <a:r>
                        <a:rPr lang="en-US" sz="1000" b="0" baseline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30s</a:t>
                      </a:r>
                      <a:endParaRPr lang="en-US" sz="1000" b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Chưa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thực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hiện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được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Page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like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186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Đã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thực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hiện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được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62% KPIs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đề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ra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Post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Ads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2,700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smtClean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14,393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sz="10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Vượ</a:t>
                      </a:r>
                      <a:r>
                        <a:rPr lang="en-US" sz="1000" b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</a:t>
                      </a:r>
                      <a:r>
                        <a:rPr lang="en-US" sz="1000" b="0" baseline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smtClean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533% 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so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với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KPIs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đề</a:t>
                      </a:r>
                      <a:r>
                        <a:rPr lang="en-US" sz="1000" b="0" baseline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sz="1000" b="0" baseline="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ra</a:t>
                      </a:r>
                      <a:endParaRPr lang="en-US" sz="1000" b="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077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7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7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7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9" y="2080"/>
            <a:ext cx="9129051" cy="514777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Rectangle 2"/>
          <p:cNvSpPr>
            <a:spLocks/>
          </p:cNvSpPr>
          <p:nvPr/>
        </p:nvSpPr>
        <p:spPr bwMode="auto">
          <a:xfrm>
            <a:off x="-8962" y="0"/>
            <a:ext cx="9186863" cy="5162550"/>
          </a:xfrm>
          <a:prstGeom prst="rect">
            <a:avLst/>
          </a:prstGeom>
          <a:solidFill>
            <a:srgbClr val="2E2E2E">
              <a:alpha val="75000"/>
            </a:srgbClr>
          </a:solidFill>
          <a:ln>
            <a:noFill/>
          </a:ln>
          <a:extLst/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969494" y="3233935"/>
            <a:ext cx="7322952" cy="452438"/>
            <a:chOff x="-9" y="0"/>
            <a:chExt cx="12300" cy="759"/>
          </a:xfrm>
        </p:grpSpPr>
        <p:sp>
          <p:nvSpPr>
            <p:cNvPr id="6" name="Rectangle 5"/>
            <p:cNvSpPr>
              <a:spLocks/>
            </p:cNvSpPr>
            <p:nvPr/>
          </p:nvSpPr>
          <p:spPr bwMode="auto">
            <a:xfrm>
              <a:off x="-9" y="215"/>
              <a:ext cx="12300" cy="5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ts val="1200"/>
                </a:lnSpc>
              </a:pPr>
              <a:endParaRPr lang="en-US" sz="1200" dirty="0">
                <a:solidFill>
                  <a:srgbClr val="FFFFFF"/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endParaRPr>
            </a:p>
          </p:txBody>
        </p:sp>
        <p:sp>
          <p:nvSpPr>
            <p:cNvPr id="7" name="Line 6"/>
            <p:cNvSpPr>
              <a:spLocks noChangeShapeType="1"/>
            </p:cNvSpPr>
            <p:nvPr/>
          </p:nvSpPr>
          <p:spPr bwMode="auto">
            <a:xfrm>
              <a:off x="0" y="0"/>
              <a:ext cx="12034" cy="0"/>
            </a:xfrm>
            <a:prstGeom prst="line">
              <a:avLst/>
            </a:prstGeom>
            <a:noFill/>
            <a:ln w="6350" cap="flat">
              <a:solidFill>
                <a:schemeClr val="bg1"/>
              </a:solidFill>
              <a:prstDash val="solid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8" name="Rectangle 3"/>
          <p:cNvSpPr>
            <a:spLocks/>
          </p:cNvSpPr>
          <p:nvPr/>
        </p:nvSpPr>
        <p:spPr bwMode="auto">
          <a:xfrm>
            <a:off x="14949" y="0"/>
            <a:ext cx="918269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70000"/>
              </a:lnSpc>
            </a:pPr>
            <a:r>
              <a:rPr lang="en-US" sz="5600">
                <a:solidFill>
                  <a:schemeClr val="accent3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Review Bài Đăng </a:t>
            </a:r>
          </a:p>
          <a:p>
            <a:pPr>
              <a:lnSpc>
                <a:spcPct val="70000"/>
              </a:lnSpc>
            </a:pPr>
            <a:r>
              <a:rPr lang="en-US" sz="5600">
                <a:solidFill>
                  <a:schemeClr val="bg1"/>
                </a:solidFill>
                <a:latin typeface="Helvetica" panose="020B0604020202020204" pitchFamily="34" charset="0"/>
                <a:ea typeface="Bebas Neue" charset="0"/>
                <a:cs typeface="Helvetica" panose="020B0604020202020204" pitchFamily="34" charset="0"/>
                <a:sym typeface="Bebas Neue" charset="0"/>
              </a:rPr>
              <a:t>Trong Tháng</a:t>
            </a:r>
            <a:endParaRPr lang="en-US" sz="5600" dirty="0">
              <a:solidFill>
                <a:schemeClr val="bg1"/>
              </a:solidFill>
              <a:latin typeface="Helvetica" panose="020B0604020202020204" pitchFamily="34" charset="0"/>
              <a:ea typeface="Bebas Neue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10" name="Rectangle 5"/>
          <p:cNvSpPr>
            <a:spLocks/>
          </p:cNvSpPr>
          <p:nvPr/>
        </p:nvSpPr>
        <p:spPr bwMode="auto">
          <a:xfrm>
            <a:off x="2337636" y="3298016"/>
            <a:ext cx="4586669" cy="324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ts val="1200"/>
              </a:lnSpc>
            </a:pPr>
            <a:r>
              <a:rPr lang="en-US" sz="900" i="1">
                <a:solidFill>
                  <a:schemeClr val="bg1">
                    <a:alpha val="50000"/>
                  </a:schemeClr>
                </a:solidFill>
                <a:latin typeface="Helvetica" panose="020B0604020202020204" pitchFamily="34" charset="0"/>
                <a:ea typeface="Lato" charset="0"/>
                <a:cs typeface="Helvetica" panose="020B0604020202020204" pitchFamily="34" charset="0"/>
                <a:sym typeface="Lato Light" charset="0"/>
              </a:rPr>
              <a:t>Từ 08/06/2018 – 13/07/2018</a:t>
            </a:r>
            <a:endParaRPr lang="en-US" sz="900" i="1" dirty="0">
              <a:solidFill>
                <a:schemeClr val="bg1">
                  <a:alpha val="50000"/>
                </a:schemeClr>
              </a:solidFill>
              <a:latin typeface="Helvetica" panose="020B0604020202020204" pitchFamily="34" charset="0"/>
              <a:ea typeface="Lato" charset="0"/>
              <a:cs typeface="Helvetica" panose="020B0604020202020204" pitchFamily="34" charset="0"/>
              <a:sym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434331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Bài Đăng 08/06/2018 Và 14/06/2018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876127"/>
            <a:ext cx="3536844" cy="285777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7584" y="3962888"/>
            <a:ext cx="34563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12h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đói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bụng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–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Đã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có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dirty="0" err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Bích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Chi Food</a:t>
            </a:r>
          </a:p>
          <a:p>
            <a:pPr algn="just"/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6,978</a:t>
            </a:r>
          </a:p>
          <a:p>
            <a:pPr algn="just"/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1,989</a:t>
            </a:r>
          </a:p>
          <a:p>
            <a:pPr algn="just"/>
            <a:r>
              <a:rPr lang="en-US" sz="1100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</a:t>
            </a:r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4"/>
              </a:rPr>
              <a:t>http://bit.ly/12h-dem-da-co-Bich-Chi-Food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330" y="876127"/>
            <a:ext cx="3597106" cy="296724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687615" y="3962888"/>
            <a:ext cx="34563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Bánh phồng tôm Bích Chi Food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5,900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80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6"/>
              </a:rPr>
              <a:t>http://bit.ly/banh-phong-tom-Bich-Chi-Food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21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Bài Đăng 22/06/2018 Và 27/06/2018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1560" y="3980594"/>
            <a:ext cx="34563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Mách mẹ các loại cháo giải cảm cho trẻ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4,082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1,421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2"/>
              </a:rPr>
              <a:t>http://bit.ly/chao-giai-cam-cho-tre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05" y="876126"/>
            <a:ext cx="3575139" cy="28925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876127"/>
            <a:ext cx="3528392" cy="288731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08104" y="3929674"/>
            <a:ext cx="345638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Ăn ngon tại nhà cùng Bích Chi Food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1,249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112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5"/>
              </a:rPr>
              <a:t>http://bit.ly/an-ngon-tai-nha-cung-Bich-Chi-Food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567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Bài Đăng 30/06/2018 Và 04/07/2018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12" y="844991"/>
            <a:ext cx="3734632" cy="309601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1560" y="4014313"/>
            <a:ext cx="34563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3 món ăn mẹ có thể “hô biến” tử Vina Phở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1,394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33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3"/>
              </a:rPr>
              <a:t>http://bit.ly/3-mon-tu-Vina-Pho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068" y="818693"/>
            <a:ext cx="4021963" cy="312231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197500" y="4014313"/>
            <a:ext cx="34563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Gỏi ổi tai heo – Giải nhiệt mùa hè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14,176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4,384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5"/>
              </a:rPr>
              <a:t>http://bit.ly/goi-oi-tai-heo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45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929991-3F91-D343-BFF2-32848ABE790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Rectangle 12"/>
          <p:cNvSpPr>
            <a:spLocks/>
          </p:cNvSpPr>
          <p:nvPr/>
        </p:nvSpPr>
        <p:spPr bwMode="auto">
          <a:xfrm>
            <a:off x="0" y="195486"/>
            <a:ext cx="9143999" cy="47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3400">
                <a:solidFill>
                  <a:schemeClr val="bg2"/>
                </a:solidFill>
                <a:latin typeface="Helvetica" panose="020B0604020202020204" pitchFamily="34" charset="0"/>
                <a:ea typeface="Bebas Neue Book" charset="0"/>
                <a:cs typeface="Helvetica" panose="020B0604020202020204" pitchFamily="34" charset="0"/>
                <a:sym typeface="Bebas Neue" charset="0"/>
              </a:rPr>
              <a:t>Bài Đăng 11/07/2018 Và 13/07/2018</a:t>
            </a:r>
            <a:endParaRPr lang="en-US" sz="3400" dirty="0">
              <a:solidFill>
                <a:schemeClr val="bg2"/>
              </a:solidFill>
              <a:latin typeface="Helvetica" panose="020B0604020202020204" pitchFamily="34" charset="0"/>
              <a:ea typeface="Bebas Neue Book" charset="0"/>
              <a:cs typeface="Helvetica" panose="020B0604020202020204" pitchFamily="34" charset="0"/>
              <a:sym typeface="Bebas Neue" charset="0"/>
            </a:endParaRPr>
          </a:p>
        </p:txBody>
      </p:sp>
      <p:sp>
        <p:nvSpPr>
          <p:cNvPr id="8" name="Line 14"/>
          <p:cNvSpPr>
            <a:spLocks noChangeShapeType="1"/>
          </p:cNvSpPr>
          <p:nvPr/>
        </p:nvSpPr>
        <p:spPr bwMode="auto">
          <a:xfrm>
            <a:off x="998935" y="771550"/>
            <a:ext cx="7164586" cy="0"/>
          </a:xfrm>
          <a:prstGeom prst="line">
            <a:avLst/>
          </a:prstGeom>
          <a:noFill/>
          <a:ln w="6350" cap="flat">
            <a:solidFill>
              <a:schemeClr val="bg2">
                <a:alpha val="2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5074" y="4028126"/>
            <a:ext cx="3744416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Minigame “Bắt trúng Bích Chi – Hăng say cổ vũ”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15,611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4,205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3"/>
              </a:rPr>
              <a:t>http://bit.ly/minigame-bat-trung-Bich-Chi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97500" y="4014313"/>
            <a:ext cx="345638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Bún Bích Chi – Bụng no, la to cổ vũ </a:t>
            </a: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People Reached: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7,482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Interaction: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100" smtClean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2,169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r>
              <a:rPr lang="en-US" sz="1100" b="1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Link: </a:t>
            </a:r>
            <a:r>
              <a:rPr lang="en-US" sz="11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  <a:hlinkClick r:id="rId4"/>
              </a:rPr>
              <a:t>http://bit.ly/bung-no-la-to-co-vu</a:t>
            </a:r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/>
            <a:endParaRPr lang="en-US" sz="110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767" y="827652"/>
            <a:ext cx="4167943" cy="30820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434" y="860366"/>
            <a:ext cx="4467891" cy="304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8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mmon Slide">
  <a:themeElements>
    <a:clrScheme name="HappyBiz 2 - Blue - Bright">
      <a:dk1>
        <a:srgbClr val="051423"/>
      </a:dk1>
      <a:lt1>
        <a:srgbClr val="FFFFFF"/>
      </a:lt1>
      <a:dk2>
        <a:srgbClr val="0A374B"/>
      </a:dk2>
      <a:lt2>
        <a:srgbClr val="646E78"/>
      </a:lt2>
      <a:accent1>
        <a:srgbClr val="0064BE"/>
      </a:accent1>
      <a:accent2>
        <a:srgbClr val="0078DC"/>
      </a:accent2>
      <a:accent3>
        <a:srgbClr val="2D8CFA"/>
      </a:accent3>
      <a:accent4>
        <a:srgbClr val="4BA0FF"/>
      </a:accent4>
      <a:accent5>
        <a:srgbClr val="6EB9FF"/>
      </a:accent5>
      <a:accent6>
        <a:srgbClr val="A0D2FF"/>
      </a:accent6>
      <a:hlink>
        <a:srgbClr val="3445A1"/>
      </a:hlink>
      <a:folHlink>
        <a:srgbClr val="3FA7D7"/>
      </a:folHlink>
    </a:clrScheme>
    <a:fontScheme name="Title &amp; Subtitle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7398</TotalTime>
  <Pages>0</Pages>
  <Words>750</Words>
  <Characters>0</Characters>
  <Application>Microsoft Office PowerPoint</Application>
  <PresentationFormat>On-screen Show (16:9)</PresentationFormat>
  <Lines>0</Lines>
  <Paragraphs>138</Paragraphs>
  <Slides>13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Common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Doan Thai Kien</dc:creator>
  <cp:keywords/>
  <dc:description/>
  <cp:lastModifiedBy>Mai</cp:lastModifiedBy>
  <cp:revision>1582</cp:revision>
  <dcterms:modified xsi:type="dcterms:W3CDTF">2018-07-18T13:33:04Z</dcterms:modified>
</cp:coreProperties>
</file>